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6" r:id="rId4"/>
    <p:sldId id="274" r:id="rId5"/>
    <p:sldId id="267" r:id="rId6"/>
    <p:sldId id="268" r:id="rId7"/>
    <p:sldId id="269" r:id="rId8"/>
    <p:sldId id="260" r:id="rId9"/>
    <p:sldId id="257" r:id="rId10"/>
    <p:sldId id="258" r:id="rId11"/>
    <p:sldId id="275" r:id="rId12"/>
    <p:sldId id="262" r:id="rId13"/>
    <p:sldId id="263" r:id="rId14"/>
    <p:sldId id="259" r:id="rId15"/>
    <p:sldId id="276" r:id="rId16"/>
    <p:sldId id="265" r:id="rId17"/>
    <p:sldId id="272" r:id="rId18"/>
    <p:sldId id="273"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90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7CB219F-ED72-4AD8-BD68-AACACFA0ED01}" type="datetimeFigureOut">
              <a:rPr lang="el-GR" smtClean="0"/>
              <a:pPr/>
              <a:t>30/3/2016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C75295-D7D9-4424-B0AF-8BE058FA647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7CB219F-ED72-4AD8-BD68-AACACFA0ED01}" type="datetimeFigureOut">
              <a:rPr lang="el-GR" smtClean="0"/>
              <a:pPr/>
              <a:t>30/3/2016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C75295-D7D9-4424-B0AF-8BE058FA647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7CB219F-ED72-4AD8-BD68-AACACFA0ED01}" type="datetimeFigureOut">
              <a:rPr lang="el-GR" smtClean="0"/>
              <a:pPr/>
              <a:t>30/3/2016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C75295-D7D9-4424-B0AF-8BE058FA647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7CB219F-ED72-4AD8-BD68-AACACFA0ED01}" type="datetimeFigureOut">
              <a:rPr lang="el-GR" smtClean="0"/>
              <a:pPr/>
              <a:t>30/3/2016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C75295-D7D9-4424-B0AF-8BE058FA647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7CB219F-ED72-4AD8-BD68-AACACFA0ED01}" type="datetimeFigureOut">
              <a:rPr lang="el-GR" smtClean="0"/>
              <a:pPr/>
              <a:t>30/3/2016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C75295-D7D9-4424-B0AF-8BE058FA647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7CB219F-ED72-4AD8-BD68-AACACFA0ED01}" type="datetimeFigureOut">
              <a:rPr lang="el-GR" smtClean="0"/>
              <a:pPr/>
              <a:t>30/3/2016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0C75295-D7D9-4424-B0AF-8BE058FA647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7CB219F-ED72-4AD8-BD68-AACACFA0ED01}" type="datetimeFigureOut">
              <a:rPr lang="el-GR" smtClean="0"/>
              <a:pPr/>
              <a:t>30/3/2016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0C75295-D7D9-4424-B0AF-8BE058FA647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7CB219F-ED72-4AD8-BD68-AACACFA0ED01}" type="datetimeFigureOut">
              <a:rPr lang="el-GR" smtClean="0"/>
              <a:pPr/>
              <a:t>30/3/2016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0C75295-D7D9-4424-B0AF-8BE058FA647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7CB219F-ED72-4AD8-BD68-AACACFA0ED01}" type="datetimeFigureOut">
              <a:rPr lang="el-GR" smtClean="0"/>
              <a:pPr/>
              <a:t>30/3/2016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0C75295-D7D9-4424-B0AF-8BE058FA647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7CB219F-ED72-4AD8-BD68-AACACFA0ED01}" type="datetimeFigureOut">
              <a:rPr lang="el-GR" smtClean="0"/>
              <a:pPr/>
              <a:t>30/3/2016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0C75295-D7D9-4424-B0AF-8BE058FA647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7CB219F-ED72-4AD8-BD68-AACACFA0ED01}" type="datetimeFigureOut">
              <a:rPr lang="el-GR" smtClean="0"/>
              <a:pPr/>
              <a:t>30/3/2016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0C75295-D7D9-4424-B0AF-8BE058FA647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CB219F-ED72-4AD8-BD68-AACACFA0ED01}" type="datetimeFigureOut">
              <a:rPr lang="el-GR" smtClean="0"/>
              <a:pPr/>
              <a:t>30/3/2016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C75295-D7D9-4424-B0AF-8BE058FA647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ΑΡΧΗΓΕΙΟ ΕΛΛΗΝΙΚΗΣ </a:t>
            </a:r>
            <a:r>
              <a:rPr lang="el-GR" dirty="0" smtClean="0"/>
              <a:t>ΑΣΤΥΝΟΜΙΑΣ</a:t>
            </a:r>
            <a:endParaRPr lang="el-GR" dirty="0"/>
          </a:p>
        </p:txBody>
      </p:sp>
      <p:sp>
        <p:nvSpPr>
          <p:cNvPr id="3" name="2 - Υπότιτλος"/>
          <p:cNvSpPr>
            <a:spLocks noGrp="1"/>
          </p:cNvSpPr>
          <p:nvPr>
            <p:ph type="subTitle" idx="1"/>
          </p:nvPr>
        </p:nvSpPr>
        <p:spPr/>
        <p:txBody>
          <a:bodyPr/>
          <a:lstStyle/>
          <a:p>
            <a:r>
              <a:rPr lang="el-GR" dirty="0" smtClean="0"/>
              <a:t>ΔΙΕΥΘΥΝΣΗ ΤΡΟΧΑΙΑΣ ΑΣΤΥΝΟΜΕΥΣΗΣ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ΒΕΒΑΙΩΜΕΝΕΣ ΠΑΡΑΒΑΣΕΙΣ</a:t>
            </a:r>
            <a:endParaRPr lang="el-GR" dirty="0"/>
          </a:p>
        </p:txBody>
      </p:sp>
      <p:graphicFrame>
        <p:nvGraphicFramePr>
          <p:cNvPr id="5" name="4 - Θέση περιεχομένου"/>
          <p:cNvGraphicFramePr>
            <a:graphicFrameLocks noGrp="1"/>
          </p:cNvGraphicFramePr>
          <p:nvPr>
            <p:ph idx="1"/>
          </p:nvPr>
        </p:nvGraphicFramePr>
        <p:xfrm>
          <a:off x="457200" y="1600200"/>
          <a:ext cx="8229600" cy="17373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l-GR" sz="3200" dirty="0" smtClean="0"/>
                        <a:t>ΕΤΟΣ</a:t>
                      </a:r>
                      <a:endParaRPr lang="el-GR" sz="3200" dirty="0"/>
                    </a:p>
                  </a:txBody>
                  <a:tcPr/>
                </a:tc>
                <a:tc>
                  <a:txBody>
                    <a:bodyPr/>
                    <a:lstStyle/>
                    <a:p>
                      <a:r>
                        <a:rPr lang="el-GR" sz="3200" dirty="0" smtClean="0"/>
                        <a:t>ΦΔΧ</a:t>
                      </a:r>
                      <a:endParaRPr lang="el-GR" sz="3200" dirty="0"/>
                    </a:p>
                  </a:txBody>
                  <a:tcPr/>
                </a:tc>
                <a:tc>
                  <a:txBody>
                    <a:bodyPr/>
                    <a:lstStyle/>
                    <a:p>
                      <a:r>
                        <a:rPr lang="el-GR" sz="3200" dirty="0" smtClean="0"/>
                        <a:t>ΦΙΧ</a:t>
                      </a:r>
                      <a:endParaRPr lang="el-GR" sz="3200" dirty="0"/>
                    </a:p>
                  </a:txBody>
                  <a:tcPr/>
                </a:tc>
              </a:tr>
              <a:tr h="370840">
                <a:tc>
                  <a:txBody>
                    <a:bodyPr/>
                    <a:lstStyle/>
                    <a:p>
                      <a:r>
                        <a:rPr lang="el-GR" sz="3200" dirty="0" smtClean="0"/>
                        <a:t>2014</a:t>
                      </a:r>
                      <a:endParaRPr lang="el-GR" sz="3200" dirty="0"/>
                    </a:p>
                  </a:txBody>
                  <a:tcPr/>
                </a:tc>
                <a:tc>
                  <a:txBody>
                    <a:bodyPr/>
                    <a:lstStyle/>
                    <a:p>
                      <a:r>
                        <a:rPr lang="el-GR" sz="3200" dirty="0" smtClean="0"/>
                        <a:t>51.311</a:t>
                      </a:r>
                      <a:endParaRPr lang="el-GR" sz="3200" dirty="0"/>
                    </a:p>
                  </a:txBody>
                  <a:tcPr/>
                </a:tc>
                <a:tc>
                  <a:txBody>
                    <a:bodyPr/>
                    <a:lstStyle/>
                    <a:p>
                      <a:r>
                        <a:rPr lang="el-GR" sz="3200" dirty="0" smtClean="0"/>
                        <a:t>302.399</a:t>
                      </a:r>
                      <a:endParaRPr lang="el-GR" sz="3200" dirty="0"/>
                    </a:p>
                  </a:txBody>
                  <a:tcPr/>
                </a:tc>
              </a:tr>
              <a:tr h="370840">
                <a:tc>
                  <a:txBody>
                    <a:bodyPr/>
                    <a:lstStyle/>
                    <a:p>
                      <a:r>
                        <a:rPr lang="el-GR" sz="3200" dirty="0" smtClean="0"/>
                        <a:t>2015</a:t>
                      </a:r>
                      <a:endParaRPr lang="el-GR" sz="3200" dirty="0"/>
                    </a:p>
                  </a:txBody>
                  <a:tcPr/>
                </a:tc>
                <a:tc>
                  <a:txBody>
                    <a:bodyPr/>
                    <a:lstStyle/>
                    <a:p>
                      <a:r>
                        <a:rPr lang="el-GR" sz="3200" dirty="0" smtClean="0"/>
                        <a:t>149.836</a:t>
                      </a:r>
                      <a:endParaRPr lang="el-GR" sz="3200" dirty="0"/>
                    </a:p>
                  </a:txBody>
                  <a:tcPr/>
                </a:tc>
                <a:tc>
                  <a:txBody>
                    <a:bodyPr/>
                    <a:lstStyle/>
                    <a:p>
                      <a:r>
                        <a:rPr lang="el-GR" sz="3200" dirty="0" smtClean="0"/>
                        <a:t>235.111</a:t>
                      </a:r>
                      <a:endParaRPr lang="el-GR" sz="3200"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 ΑΝΤΙΜΕΤΩΠΙΣΗ ΣΥΜΒΑΝΤΟΣ </a:t>
            </a:r>
            <a:endParaRPr lang="el-GR" dirty="0"/>
          </a:p>
        </p:txBody>
      </p:sp>
      <p:sp>
        <p:nvSpPr>
          <p:cNvPr id="3" name="2 - Θέση περιεχομένου"/>
          <p:cNvSpPr>
            <a:spLocks noGrp="1"/>
          </p:cNvSpPr>
          <p:nvPr>
            <p:ph idx="1"/>
          </p:nvPr>
        </p:nvSpPr>
        <p:spPr>
          <a:xfrm>
            <a:off x="0" y="1600200"/>
            <a:ext cx="8686800" cy="7329526"/>
          </a:xfrm>
        </p:spPr>
        <p:txBody>
          <a:bodyPr>
            <a:noAutofit/>
          </a:bodyPr>
          <a:lstStyle/>
          <a:p>
            <a:pPr algn="just"/>
            <a:r>
              <a:rPr lang="el-GR" sz="2800" dirty="0" smtClean="0"/>
              <a:t>Στις περιπτώσεις αυτές οι Αστυνομικοί είναι παντελώς απροστάτευτοι . Αγνοούν το φορτίο, τα μέτρα προστασίας, ενώ ακόμα και αν αναζητήσουν το φορτίο μέσω των πινακίδων σήμανσης , περνά αρκετός χρόνος, αφού η επικοινωνία γίνεται μέσω ασυρμάτου με το κεντρικό συντονιστή , ο οποίος πρέπει να επικοινωνήσει με την πυροσβεστική για να συλλέξει στοιχεία και να δώσει πληροφορίες. Ο χρόνος τρέχει , οι συνέπειες πολλαπλασιάζονται </a:t>
            </a:r>
            <a:r>
              <a:rPr lang="el-GR" sz="2800" dirty="0" smtClean="0"/>
              <a:t>.</a:t>
            </a:r>
          </a:p>
          <a:p>
            <a:pPr algn="just"/>
            <a:r>
              <a:rPr lang="el-GR" sz="2800" dirty="0" smtClean="0"/>
              <a:t> </a:t>
            </a:r>
            <a:r>
              <a:rPr lang="el-GR" sz="2800" dirty="0" smtClean="0"/>
              <a:t>Αν υπάρχει </a:t>
            </a:r>
            <a:r>
              <a:rPr lang="el-GR" sz="2800" dirty="0" smtClean="0"/>
              <a:t>διαρροή φορτίου που δημιουργεί πρόβλημα ,τότε διακόπτεται η κυκλοφορία</a:t>
            </a:r>
            <a:r>
              <a:rPr lang="en-US" sz="2800" dirty="0" smtClean="0"/>
              <a:t>.</a:t>
            </a:r>
            <a:r>
              <a:rPr lang="el-GR" dirty="0" smtClean="0"/>
              <a:t/>
            </a:r>
            <a:br>
              <a:rPr lang="el-GR" dirty="0" smtClean="0"/>
            </a:b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ΜΕΤΑ ΤΟ ΣΥΜΒΑΝ</a:t>
            </a:r>
            <a:endParaRPr lang="el-GR" dirty="0"/>
          </a:p>
        </p:txBody>
      </p:sp>
      <p:sp>
        <p:nvSpPr>
          <p:cNvPr id="3" name="2 - Θέση περιεχομένου"/>
          <p:cNvSpPr>
            <a:spLocks noGrp="1"/>
          </p:cNvSpPr>
          <p:nvPr>
            <p:ph idx="1"/>
          </p:nvPr>
        </p:nvSpPr>
        <p:spPr/>
        <p:txBody>
          <a:bodyPr>
            <a:noAutofit/>
          </a:bodyPr>
          <a:lstStyle/>
          <a:p>
            <a:pPr algn="just"/>
            <a:r>
              <a:rPr lang="el-GR" dirty="0" smtClean="0"/>
              <a:t>Αν όλα πάνε καλά και δεν υπάρχει διαρροή φορτίου, το όχημα συνεχίζει κανονικά την πορεία του; Συνήθως ναι.</a:t>
            </a:r>
            <a:br>
              <a:rPr lang="el-GR" dirty="0" smtClean="0"/>
            </a:br>
            <a:r>
              <a:rPr lang="el-GR" dirty="0" smtClean="0"/>
              <a:t>Δεν έχει </a:t>
            </a:r>
            <a:r>
              <a:rPr lang="el-GR" dirty="0" smtClean="0"/>
              <a:t>ελεγχθεί </a:t>
            </a:r>
            <a:r>
              <a:rPr lang="el-GR" dirty="0" smtClean="0"/>
              <a:t>από κανένα ειδικό εάν το φορτίο μετακινήθηκε, με τρόπο που να μην εξασφαλίζει ασφαλή κίνηση, ώστε σε περίπτωση δεύτερου συμβάντος να υπάρχουν δυσανάλογες επιπτώσεις. Εξακολουθεί να ισχύει η πρώτη βεβαίωση του υπευθύνου φόρτωσης. </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ΜΕΤΑ ΤΟ ΣΥΜΒΑΝ </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t>Σε περίπτωση που υπάρχει διαρροή φορτίου, ποιος το συλλέγει; </a:t>
            </a:r>
            <a:br>
              <a:rPr lang="el-GR" dirty="0" smtClean="0"/>
            </a:br>
            <a:r>
              <a:rPr lang="el-GR" dirty="0" smtClean="0"/>
              <a:t>Αν η διαρροή γίνει σε αυτοκινητόδρομο, ίσως βρεθεί λύση από τις </a:t>
            </a:r>
            <a:r>
              <a:rPr lang="el-GR" dirty="0" err="1" smtClean="0"/>
              <a:t>παραχωρησιούχες</a:t>
            </a:r>
            <a:r>
              <a:rPr lang="el-GR" dirty="0" smtClean="0"/>
              <a:t> </a:t>
            </a:r>
            <a:r>
              <a:rPr lang="el-GR" dirty="0" smtClean="0"/>
              <a:t>εταιρείες. </a:t>
            </a:r>
            <a:br>
              <a:rPr lang="el-GR" dirty="0" smtClean="0"/>
            </a:br>
            <a:r>
              <a:rPr lang="el-GR" dirty="0" smtClean="0"/>
              <a:t>Αν γίνει εκτός, τα πράγματα δυσκολεύουν. Αρμόδιος συντήρησης οδοστρώματος, ο οποίος θα ενεργήσει, δύσκολο να βρεθεί. Μέχρι τις 15:00 υπάρχει ελπίδα, μετά ; </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ΣΤΑΘΜΕΥΣΗ</a:t>
            </a:r>
            <a:endParaRPr lang="el-GR" dirty="0"/>
          </a:p>
        </p:txBody>
      </p:sp>
      <p:sp>
        <p:nvSpPr>
          <p:cNvPr id="3" name="2 - Θέση περιεχομένου"/>
          <p:cNvSpPr>
            <a:spLocks noGrp="1"/>
          </p:cNvSpPr>
          <p:nvPr>
            <p:ph idx="1"/>
          </p:nvPr>
        </p:nvSpPr>
        <p:spPr/>
        <p:txBody>
          <a:bodyPr/>
          <a:lstStyle/>
          <a:p>
            <a:pPr algn="just"/>
            <a:r>
              <a:rPr lang="el-GR" dirty="0" smtClean="0"/>
              <a:t>Δεν λείπουν περιστατικά στάθμευσης  τέτοιων οχημάτων σε κατοικημένες περιοχές, όπου δεν μπορούμε να επιληφθούμε με τον γενικό κανόνα απαγόρευσης στάθμευσης.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ΑΝΤΙΜΕΤΩΠΙΣΗ ΣΥΜΒΑΝΤΟΣ</a:t>
            </a:r>
            <a:endParaRPr lang="el-GR" dirty="0"/>
          </a:p>
        </p:txBody>
      </p:sp>
      <p:sp>
        <p:nvSpPr>
          <p:cNvPr id="3" name="2 - Θέση περιεχομένου"/>
          <p:cNvSpPr>
            <a:spLocks noGrp="1"/>
          </p:cNvSpPr>
          <p:nvPr>
            <p:ph idx="1"/>
          </p:nvPr>
        </p:nvSpPr>
        <p:spPr/>
        <p:txBody>
          <a:bodyPr/>
          <a:lstStyle/>
          <a:p>
            <a:pPr algn="just"/>
            <a:r>
              <a:rPr lang="el-GR" dirty="0" smtClean="0"/>
              <a:t>Μας λείπει η πληροφορία, ώστε να αντιμετωπίσουμε το συμβάν με τις λιγότερες συνέπειες.</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ΣΥΜΠΕΡΑΣΜΑ</a:t>
            </a:r>
            <a:endParaRPr lang="el-GR" dirty="0"/>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Μας λείπουν πληροφορίες, στοιχειώδεις εξειδικευμένες γνώσεις, συντονισμός . </a:t>
            </a:r>
            <a:br>
              <a:rPr lang="el-GR" dirty="0" smtClean="0"/>
            </a:br>
            <a:r>
              <a:rPr lang="el-GR" dirty="0" smtClean="0"/>
              <a:t>Ίσως θα πρέπει να  εκμεταλλευτούμε νέες τεχνολογίες, από κοινού με τις συναρμόδιες υπηρεσίες και φορείς για την αντιμετώπιση τέτοιων περιστατικών . </a:t>
            </a:r>
            <a:endParaRPr lang="el-GR" dirty="0" smtClean="0"/>
          </a:p>
          <a:p>
            <a:pPr algn="just"/>
            <a:r>
              <a:rPr lang="el-GR" dirty="0" smtClean="0"/>
              <a:t>Οι από κοινού έλεγχοι με τα Μ.Κ .Ε. θα προσέφεραν πολλά στην πρόληψη, καθώς θα συμμετείχε έμπειρος και εξειδικευμένος επιστ</a:t>
            </a:r>
            <a:r>
              <a:rPr lang="el-GR" dirty="0" smtClean="0"/>
              <a:t>ή</a:t>
            </a:r>
            <a:r>
              <a:rPr lang="el-GR" dirty="0" smtClean="0"/>
              <a:t>μονας, δημιουργώντας στους ελεγχόμενους  την βεβαιότητα  επαγγελματικών ελέγχων,  που οδηγούν  στην αποτροπή παραβάσεων.</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ΚΛΕΙΝΟΝΤΑΣ</a:t>
            </a:r>
            <a:endParaRPr lang="el-GR" dirty="0"/>
          </a:p>
        </p:txBody>
      </p:sp>
      <p:sp>
        <p:nvSpPr>
          <p:cNvPr id="3" name="2 - Θέση περιεχομένου"/>
          <p:cNvSpPr>
            <a:spLocks noGrp="1"/>
          </p:cNvSpPr>
          <p:nvPr>
            <p:ph idx="1"/>
          </p:nvPr>
        </p:nvSpPr>
        <p:spPr/>
        <p:txBody>
          <a:bodyPr/>
          <a:lstStyle/>
          <a:p>
            <a:pPr algn="just"/>
            <a:r>
              <a:rPr lang="el-GR" dirty="0" smtClean="0"/>
              <a:t>Γνωρίζουμε ότι και οι υπόλοιπες </a:t>
            </a:r>
            <a:r>
              <a:rPr lang="el-GR" dirty="0" smtClean="0"/>
              <a:t>συναρμόδιες Υπηρεσίες </a:t>
            </a:r>
            <a:r>
              <a:rPr lang="el-GR" dirty="0" smtClean="0"/>
              <a:t>προσπαθούν για την επίλυση των προβλημάτων και ήδη έχουν υπάρξει συσκέψεις.</a:t>
            </a:r>
          </a:p>
          <a:p>
            <a:pPr algn="just"/>
            <a:r>
              <a:rPr lang="el-GR" dirty="0" smtClean="0"/>
              <a:t>Πιστεύουμε γρήγορα να λυθούν τα προβλήματα.</a:t>
            </a:r>
          </a:p>
          <a:p>
            <a:pPr algn="just"/>
            <a:r>
              <a:rPr lang="el-GR" dirty="0" smtClean="0"/>
              <a:t>Σας ευχαριστώ.</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ΓΕΩΡΓΙΟΣ ΕΛΕΥΘΕΡΑΚΗΣ</a:t>
            </a:r>
            <a:br>
              <a:rPr lang="el-GR" dirty="0" smtClean="0"/>
            </a:br>
            <a:r>
              <a:rPr lang="el-GR" dirty="0" smtClean="0"/>
              <a:t>ΑΣΤΥΝΟΜΙΚΟΣ ΔΙΕΥΘΥΝΤΗΣ</a:t>
            </a:r>
            <a:endParaRPr lang="el-GR" dirty="0"/>
          </a:p>
        </p:txBody>
      </p:sp>
      <p:sp>
        <p:nvSpPr>
          <p:cNvPr id="3" name="2 - Θέση περιεχομένου"/>
          <p:cNvSpPr>
            <a:spLocks noGrp="1"/>
          </p:cNvSpPr>
          <p:nvPr>
            <p:ph idx="1"/>
          </p:nvPr>
        </p:nvSpPr>
        <p:spPr/>
        <p:txBody>
          <a:bodyPr/>
          <a:lstStyle/>
          <a:p>
            <a:pPr>
              <a:buNone/>
            </a:pPr>
            <a:r>
              <a:rPr lang="el-GR" dirty="0" smtClean="0"/>
              <a:t>                                </a:t>
            </a:r>
          </a:p>
          <a:p>
            <a:pPr>
              <a:buNone/>
            </a:pPr>
            <a:endParaRPr lang="el-GR" dirty="0" smtClean="0"/>
          </a:p>
          <a:p>
            <a:pPr algn="ctr">
              <a:buNone/>
            </a:pPr>
            <a:r>
              <a:rPr lang="el-GR" dirty="0" smtClean="0"/>
              <a:t>ΔΙΕΥΘΥΝΤΗΣ </a:t>
            </a:r>
          </a:p>
          <a:p>
            <a:pPr algn="ctr">
              <a:buNone/>
            </a:pPr>
            <a:r>
              <a:rPr lang="el-GR" dirty="0" smtClean="0"/>
              <a:t>    ΔΙΕΥΘΥΝΣΗΣ </a:t>
            </a:r>
            <a:r>
              <a:rPr lang="el-GR" dirty="0" smtClean="0"/>
              <a:t>ΤΡΟΧΑΙΑΣ ΑΣΤΥΝΟΜΕΥΣΗΣ/ΑΕΑ</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ΤΡΟΧΑΙΑ ΑΤΥΧΗΜΑΤΑ ΣΕ ΣΧΕΣΗ ΜΕ ΤΗ ΜΕΤΑΦΟΡΑ ΕΠΙΚΙΝΔΥΝΩΝ ΠΑΡΑΒΑΣΕΩΝ</a:t>
            </a:r>
            <a:endParaRPr lang="el-GR" sz="3200" dirty="0"/>
          </a:p>
        </p:txBody>
      </p:sp>
      <p:sp>
        <p:nvSpPr>
          <p:cNvPr id="3" name="2 - Θέση περιεχομένου"/>
          <p:cNvSpPr>
            <a:spLocks noGrp="1"/>
          </p:cNvSpPr>
          <p:nvPr>
            <p:ph idx="1"/>
          </p:nvPr>
        </p:nvSpPr>
        <p:spPr/>
        <p:txBody>
          <a:bodyPr/>
          <a:lstStyle/>
          <a:p>
            <a:endParaRPr lang="el-GR" dirty="0" smtClean="0"/>
          </a:p>
          <a:p>
            <a:endParaRPr lang="el-GR" dirty="0" smtClean="0"/>
          </a:p>
          <a:p>
            <a:pPr algn="ctr"/>
            <a:r>
              <a:rPr lang="el-GR" sz="4000" dirty="0" smtClean="0"/>
              <a:t>ΠΡΟΛΗΨΗ</a:t>
            </a:r>
          </a:p>
          <a:p>
            <a:pPr algn="ctr"/>
            <a:r>
              <a:rPr lang="el-GR" sz="4000" dirty="0" smtClean="0"/>
              <a:t>ΑΝΤΙΜΕΤΩΠΙΣΗ</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ΓΕΝΙΚΑ</a:t>
            </a:r>
            <a:endParaRPr lang="el-GR" dirty="0"/>
          </a:p>
        </p:txBody>
      </p:sp>
      <p:sp>
        <p:nvSpPr>
          <p:cNvPr id="3" name="2 - Θέση περιεχομένου"/>
          <p:cNvSpPr>
            <a:spLocks noGrp="1"/>
          </p:cNvSpPr>
          <p:nvPr>
            <p:ph idx="1"/>
          </p:nvPr>
        </p:nvSpPr>
        <p:spPr/>
        <p:txBody>
          <a:bodyPr/>
          <a:lstStyle/>
          <a:p>
            <a:pPr algn="just"/>
            <a:r>
              <a:rPr lang="el-GR" dirty="0" smtClean="0"/>
              <a:t>Η μεταφορά επικίνδυνων εμπορευμάτων είναι ένα σύνθετο πρόβλημα, διότι η ασφαλής κίνηση του οχήματος, η εμπλοκή σε συμβάν και η αντιμετώπιση του, διαφέρουν σε σχέση με τα υπόλοιπα, καθώς δημιουργούνται πολύ περισσότεροι κίνδυνοι, με απρόβλεπτες συνέπειες στους  εμπλεκόμενους  και στο περιβάλλον. </a:t>
            </a:r>
            <a:br>
              <a:rPr lang="el-GR" dirty="0" smtClean="0"/>
            </a:b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ΕΠΙΧΕΙΡΗΣΙΑΚΕΣ ΕΝΕΡΓΕΙΕΣ</a:t>
            </a:r>
            <a:endParaRPr lang="el-GR" dirty="0"/>
          </a:p>
        </p:txBody>
      </p:sp>
      <p:sp>
        <p:nvSpPr>
          <p:cNvPr id="3" name="2 - Θέση περιεχομένου"/>
          <p:cNvSpPr>
            <a:spLocks noGrp="1"/>
          </p:cNvSpPr>
          <p:nvPr>
            <p:ph idx="1"/>
          </p:nvPr>
        </p:nvSpPr>
        <p:spPr/>
        <p:txBody>
          <a:bodyPr/>
          <a:lstStyle/>
          <a:p>
            <a:pPr algn="just"/>
            <a:r>
              <a:rPr lang="el-GR" dirty="0" smtClean="0"/>
              <a:t>Στο πλαίσιο της ασφαλούς κίνησης των οχημάτων, περιλαμβάνονται οι έλεγχοι φορτηγών, είτε από  μόνο το προσωπικό της Ελληνικής Αστυνομίας, είτε από κοινού με τα Μεικτά Κλιμάκια Ελέγχου.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ΠΙΣΤΟΠΟΙΗΣΕΙΣ</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Στην ασφαλή κίνηση μεταφοράς επικίνδυνων εμπορευμάτων το όχημα έχει διπλό ρόλο , αφενός ως καθ' αυτό όχημα όπως τα υπόλοιπα και αφετέρου λόγω των ειδικών μετασκευών που πρέπει να έχει, για τα εμπορεύματα που μεταφέρει. Για τον λόγο αυτό διαθέτει ανάλογες πιστοποιήσεις από τις αρμόδιες υπηρεσίες .</a:t>
            </a:r>
            <a:br>
              <a:rPr lang="el-GR" dirty="0" smtClean="0"/>
            </a:br>
            <a:r>
              <a:rPr lang="el-GR" dirty="0" smtClean="0"/>
              <a:t>Ομοίως και ο οδηγός κατέχει εξειδικευμένες γνώσεις, κατέχοντας ανάλογη πιστοποίηση περιορισμένης διάρκειας.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ΠΡΟΛΗΠΤΙΚΟΣ ΕΛΕΓΧΟΣ </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Κατά την διάρκεια αυτού του ελέγχου, το προσωπικό της Ελληνικής Αστυνομίας ελέγχει όχημα και οδηγό όπως στις υπόλοιπες περιπτώσεις και αναζητεί τις πιστοποιήσεις οχήματος και οδηγού.</a:t>
            </a:r>
            <a:br>
              <a:rPr lang="el-GR" dirty="0" smtClean="0"/>
            </a:br>
            <a:r>
              <a:rPr lang="el-GR" dirty="0" smtClean="0"/>
              <a:t>Λόγο μη διασύνδεσης βάσεων δεδομένων</a:t>
            </a:r>
            <a:r>
              <a:rPr lang="el-GR" dirty="0" smtClean="0"/>
              <a:t>, δεν </a:t>
            </a:r>
            <a:r>
              <a:rPr lang="el-GR" dirty="0" smtClean="0"/>
              <a:t>μπορεί να αποκλειστεί η πλαστότητα των πιστοποιητικών , αφού στο παρελθόν υπήρξαν ανάλογες περιπτώσεις. Επαφίεται στην εμπειρία του Αστυνομικού η εξακρίβωση των στοιχείων .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ΠΡΟΛΗΠΤΙΚΟΣ ΕΛΕΓΧΟΣ </a:t>
            </a:r>
            <a:r>
              <a:rPr lang="el-GR" dirty="0" smtClean="0"/>
              <a:t/>
            </a:r>
            <a:br>
              <a:rPr lang="el-GR" dirty="0" smtClean="0"/>
            </a:br>
            <a:r>
              <a:rPr lang="el-GR" dirty="0" smtClean="0"/>
              <a:t>ΠΡΟΒΛΗΜΑΤΑ</a:t>
            </a:r>
            <a:endParaRPr lang="el-GR" dirty="0"/>
          </a:p>
        </p:txBody>
      </p:sp>
      <p:sp>
        <p:nvSpPr>
          <p:cNvPr id="3" name="2 - Θέση περιεχομένου"/>
          <p:cNvSpPr>
            <a:spLocks noGrp="1"/>
          </p:cNvSpPr>
          <p:nvPr>
            <p:ph idx="1"/>
          </p:nvPr>
        </p:nvSpPr>
        <p:spPr/>
        <p:txBody>
          <a:bodyPr/>
          <a:lstStyle/>
          <a:p>
            <a:pPr algn="just"/>
            <a:r>
              <a:rPr lang="el-GR" dirty="0" smtClean="0"/>
              <a:t>Δεν υπάρχουν εξειδικευμένες γνώσεις για την πρόσδεση και αποθήκευση του φορτίου , όπως και αν το φορτίο που μεταφέρεται είναι αυτό που αναγράφεται στα δελτία μεταφοράς.</a:t>
            </a:r>
            <a:br>
              <a:rPr lang="el-GR" dirty="0" smtClean="0"/>
            </a:br>
            <a:r>
              <a:rPr lang="el-GR" dirty="0" smtClean="0"/>
              <a:t>Και εδώ υπήρχαν στο παρελθόν περιπτώσεις, όπου μεταφερόταν βενζίνη αντί για βιομηχανικά λάδια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ΤΡΟΧΑΙΑ ΑΤΥΧΗΜΑΤΑ</a:t>
            </a:r>
            <a:endParaRPr lang="el-GR" dirty="0"/>
          </a:p>
        </p:txBody>
      </p:sp>
      <p:graphicFrame>
        <p:nvGraphicFramePr>
          <p:cNvPr id="4" name="3 - Θέση περιεχομένου"/>
          <p:cNvGraphicFramePr>
            <a:graphicFrameLocks noGrp="1"/>
          </p:cNvGraphicFramePr>
          <p:nvPr>
            <p:ph idx="1"/>
          </p:nvPr>
        </p:nvGraphicFramePr>
        <p:xfrm>
          <a:off x="457200" y="1854200"/>
          <a:ext cx="7829577" cy="2895600"/>
        </p:xfrm>
        <a:graphic>
          <a:graphicData uri="http://schemas.openxmlformats.org/drawingml/2006/table">
            <a:tbl>
              <a:tblPr firstRow="1" bandRow="1">
                <a:tableStyleId>{5C22544A-7EE6-4342-B048-85BDC9FD1C3A}</a:tableStyleId>
              </a:tblPr>
              <a:tblGrid>
                <a:gridCol w="2609859"/>
                <a:gridCol w="2609859"/>
                <a:gridCol w="2609859"/>
              </a:tblGrid>
              <a:tr h="0">
                <a:tc>
                  <a:txBody>
                    <a:bodyPr/>
                    <a:lstStyle/>
                    <a:p>
                      <a:r>
                        <a:rPr lang="el-GR" sz="3200" dirty="0" smtClean="0"/>
                        <a:t>ΑΤΥΧΗΜΑΤΑ</a:t>
                      </a:r>
                      <a:endParaRPr lang="el-GR" sz="3200" dirty="0"/>
                    </a:p>
                  </a:txBody>
                  <a:tcPr/>
                </a:tc>
                <a:tc>
                  <a:txBody>
                    <a:bodyPr/>
                    <a:lstStyle/>
                    <a:p>
                      <a:r>
                        <a:rPr lang="el-GR" sz="3200" dirty="0" smtClean="0"/>
                        <a:t>2014</a:t>
                      </a:r>
                      <a:endParaRPr lang="el-GR" sz="3200" dirty="0"/>
                    </a:p>
                  </a:txBody>
                  <a:tcPr/>
                </a:tc>
                <a:tc>
                  <a:txBody>
                    <a:bodyPr/>
                    <a:lstStyle/>
                    <a:p>
                      <a:r>
                        <a:rPr lang="el-GR" sz="3200" dirty="0" smtClean="0"/>
                        <a:t>2015</a:t>
                      </a:r>
                      <a:endParaRPr lang="el-GR" sz="3200" dirty="0"/>
                    </a:p>
                  </a:txBody>
                  <a:tcPr/>
                </a:tc>
              </a:tr>
              <a:tr h="370840">
                <a:tc>
                  <a:txBody>
                    <a:bodyPr/>
                    <a:lstStyle/>
                    <a:p>
                      <a:r>
                        <a:rPr lang="el-GR" sz="3200" dirty="0" smtClean="0"/>
                        <a:t>ΘΑΝΑΤΗΦΟΡΑ</a:t>
                      </a:r>
                      <a:endParaRPr lang="el-GR" sz="3200" dirty="0"/>
                    </a:p>
                  </a:txBody>
                  <a:tcPr/>
                </a:tc>
                <a:tc>
                  <a:txBody>
                    <a:bodyPr/>
                    <a:lstStyle/>
                    <a:p>
                      <a:r>
                        <a:rPr lang="el-GR" sz="3200" dirty="0" smtClean="0"/>
                        <a:t>744</a:t>
                      </a:r>
                      <a:endParaRPr lang="el-GR" sz="3200" dirty="0"/>
                    </a:p>
                  </a:txBody>
                  <a:tcPr/>
                </a:tc>
                <a:tc>
                  <a:txBody>
                    <a:bodyPr/>
                    <a:lstStyle/>
                    <a:p>
                      <a:r>
                        <a:rPr lang="el-GR" sz="3200" dirty="0" smtClean="0"/>
                        <a:t>746</a:t>
                      </a:r>
                      <a:endParaRPr lang="el-GR" sz="3200" dirty="0"/>
                    </a:p>
                  </a:txBody>
                  <a:tcPr/>
                </a:tc>
              </a:tr>
              <a:tr h="370840">
                <a:tc>
                  <a:txBody>
                    <a:bodyPr/>
                    <a:lstStyle/>
                    <a:p>
                      <a:r>
                        <a:rPr lang="el-GR" sz="3200" dirty="0" smtClean="0"/>
                        <a:t>ΣΟΒΑΡΑ</a:t>
                      </a:r>
                      <a:endParaRPr lang="el-GR" sz="3200" dirty="0"/>
                    </a:p>
                  </a:txBody>
                  <a:tcPr/>
                </a:tc>
                <a:tc>
                  <a:txBody>
                    <a:bodyPr/>
                    <a:lstStyle/>
                    <a:p>
                      <a:r>
                        <a:rPr lang="el-GR" sz="3200" dirty="0" smtClean="0"/>
                        <a:t>895</a:t>
                      </a:r>
                      <a:endParaRPr lang="el-GR" sz="3200" dirty="0"/>
                    </a:p>
                  </a:txBody>
                  <a:tcPr/>
                </a:tc>
                <a:tc>
                  <a:txBody>
                    <a:bodyPr/>
                    <a:lstStyle/>
                    <a:p>
                      <a:r>
                        <a:rPr lang="el-GR" sz="3200" dirty="0" smtClean="0"/>
                        <a:t>917</a:t>
                      </a:r>
                      <a:endParaRPr lang="el-GR" sz="3200" dirty="0"/>
                    </a:p>
                  </a:txBody>
                  <a:tcPr/>
                </a:tc>
              </a:tr>
              <a:tr h="370840">
                <a:tc>
                  <a:txBody>
                    <a:bodyPr/>
                    <a:lstStyle/>
                    <a:p>
                      <a:r>
                        <a:rPr lang="el-GR" sz="3200" dirty="0" smtClean="0"/>
                        <a:t>ΕΛΑΦΡΑ</a:t>
                      </a:r>
                      <a:endParaRPr lang="el-GR" sz="3200" dirty="0"/>
                    </a:p>
                  </a:txBody>
                  <a:tcPr/>
                </a:tc>
                <a:tc>
                  <a:txBody>
                    <a:bodyPr/>
                    <a:lstStyle/>
                    <a:p>
                      <a:r>
                        <a:rPr lang="el-GR" sz="3200" dirty="0" smtClean="0"/>
                        <a:t>10.037</a:t>
                      </a:r>
                      <a:endParaRPr lang="el-GR" sz="3200" dirty="0"/>
                    </a:p>
                  </a:txBody>
                  <a:tcPr/>
                </a:tc>
                <a:tc>
                  <a:txBody>
                    <a:bodyPr/>
                    <a:lstStyle/>
                    <a:p>
                      <a:r>
                        <a:rPr lang="el-GR" sz="3200" dirty="0" smtClean="0"/>
                        <a:t>9.854</a:t>
                      </a:r>
                      <a:endParaRPr lang="el-GR" sz="3200" dirty="0"/>
                    </a:p>
                  </a:txBody>
                  <a:tcPr/>
                </a:tc>
              </a:tr>
              <a:tr h="370840">
                <a:tc>
                  <a:txBody>
                    <a:bodyPr/>
                    <a:lstStyle/>
                    <a:p>
                      <a:r>
                        <a:rPr lang="el-GR" sz="3200" dirty="0" smtClean="0"/>
                        <a:t>ΣΥΝΟΛΟ</a:t>
                      </a:r>
                      <a:endParaRPr lang="el-GR" sz="3200" dirty="0"/>
                    </a:p>
                  </a:txBody>
                  <a:tcPr/>
                </a:tc>
                <a:tc>
                  <a:txBody>
                    <a:bodyPr/>
                    <a:lstStyle/>
                    <a:p>
                      <a:r>
                        <a:rPr lang="el-GR" sz="3200" dirty="0" smtClean="0"/>
                        <a:t>11.676</a:t>
                      </a:r>
                      <a:endParaRPr lang="el-GR" sz="3200" dirty="0"/>
                    </a:p>
                  </a:txBody>
                  <a:tcPr/>
                </a:tc>
                <a:tc>
                  <a:txBody>
                    <a:bodyPr/>
                    <a:lstStyle/>
                    <a:p>
                      <a:r>
                        <a:rPr lang="el-GR" sz="3200" dirty="0" smtClean="0"/>
                        <a:t>11.517</a:t>
                      </a:r>
                      <a:endParaRPr lang="el-GR" sz="32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ΣΥΜΜΕΤΟΧΗ ΣΕ ΘΑΝΑΤΗΦΟΡΑ ΤΡΟΧΑΙΑ</a:t>
            </a:r>
            <a:r>
              <a:rPr lang="en-US" dirty="0" smtClean="0"/>
              <a:t> </a:t>
            </a:r>
            <a:r>
              <a:rPr lang="el-GR" dirty="0" smtClean="0"/>
              <a:t>ΦΟΡΤΗΓΩΝ ΟΧΗΜΑΤΩΝ</a:t>
            </a:r>
            <a:endParaRPr lang="el-GR" dirty="0"/>
          </a:p>
        </p:txBody>
      </p:sp>
      <p:graphicFrame>
        <p:nvGraphicFramePr>
          <p:cNvPr id="4" name="3 - Θέση περιεχομένου"/>
          <p:cNvGraphicFramePr>
            <a:graphicFrameLocks noGrp="1"/>
          </p:cNvGraphicFramePr>
          <p:nvPr>
            <p:ph idx="1"/>
          </p:nvPr>
        </p:nvGraphicFramePr>
        <p:xfrm>
          <a:off x="457200" y="1600200"/>
          <a:ext cx="8186766" cy="1158240"/>
        </p:xfrm>
        <a:graphic>
          <a:graphicData uri="http://schemas.openxmlformats.org/drawingml/2006/table">
            <a:tbl>
              <a:tblPr firstRow="1" bandRow="1">
                <a:tableStyleId>{5C22544A-7EE6-4342-B048-85BDC9FD1C3A}</a:tableStyleId>
              </a:tblPr>
              <a:tblGrid>
                <a:gridCol w="4093383"/>
                <a:gridCol w="4093383"/>
              </a:tblGrid>
              <a:tr h="370840">
                <a:tc>
                  <a:txBody>
                    <a:bodyPr/>
                    <a:lstStyle/>
                    <a:p>
                      <a:r>
                        <a:rPr lang="el-GR" sz="3200" dirty="0" smtClean="0"/>
                        <a:t>2014</a:t>
                      </a:r>
                      <a:endParaRPr lang="el-GR" sz="3200" dirty="0"/>
                    </a:p>
                  </a:txBody>
                  <a:tcPr/>
                </a:tc>
                <a:tc>
                  <a:txBody>
                    <a:bodyPr/>
                    <a:lstStyle/>
                    <a:p>
                      <a:r>
                        <a:rPr lang="el-GR" sz="3200" dirty="0" smtClean="0"/>
                        <a:t>55</a:t>
                      </a:r>
                      <a:endParaRPr lang="el-GR" sz="3200" dirty="0"/>
                    </a:p>
                  </a:txBody>
                  <a:tcPr/>
                </a:tc>
              </a:tr>
              <a:tr h="370840">
                <a:tc>
                  <a:txBody>
                    <a:bodyPr/>
                    <a:lstStyle/>
                    <a:p>
                      <a:r>
                        <a:rPr lang="el-GR" sz="3200" dirty="0" smtClean="0"/>
                        <a:t>2015</a:t>
                      </a:r>
                      <a:endParaRPr lang="el-GR" sz="3200" dirty="0"/>
                    </a:p>
                  </a:txBody>
                  <a:tcPr/>
                </a:tc>
                <a:tc>
                  <a:txBody>
                    <a:bodyPr/>
                    <a:lstStyle/>
                    <a:p>
                      <a:r>
                        <a:rPr lang="el-GR" sz="3200" dirty="0" smtClean="0"/>
                        <a:t>75</a:t>
                      </a:r>
                      <a:endParaRPr lang="el-GR" sz="3200" dirty="0"/>
                    </a:p>
                  </a:txBody>
                  <a:tcPr/>
                </a:tc>
              </a:tr>
            </a:tbl>
          </a:graphicData>
        </a:graphic>
      </p:graphicFrame>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417</Words>
  <Application>Microsoft Office PowerPoint</Application>
  <PresentationFormat>Προβολή στην οθόνη (4:3)</PresentationFormat>
  <Paragraphs>71</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ΑΡΧΗΓΕΙΟ ΕΛΛΗΝΙΚΗΣ ΑΣΤΥΝΟΜΙΑΣ</vt:lpstr>
      <vt:lpstr>ΤΡΟΧΑΙΑ ΑΤΥΧΗΜΑΤΑ ΣΕ ΣΧΕΣΗ ΜΕ ΤΗ ΜΕΤΑΦΟΡΑ ΕΠΙΚΙΝΔΥΝΩΝ ΠΑΡΑΒΑΣΕΩΝ</vt:lpstr>
      <vt:lpstr>ΓΕΝΙΚΑ</vt:lpstr>
      <vt:lpstr>ΕΠΙΧΕΙΡΗΣΙΑΚΕΣ ΕΝΕΡΓΕΙΕΣ</vt:lpstr>
      <vt:lpstr>ΠΙΣΤΟΠΟΙΗΣΕΙΣ</vt:lpstr>
      <vt:lpstr> ΠΡΟΛΗΠΤΙΚΟΣ ΕΛΕΓΧΟΣ </vt:lpstr>
      <vt:lpstr>  ΠΡΟΛΗΠΤΙΚΟΣ ΕΛΕΓΧΟΣ  ΠΡΟΒΛΗΜΑΤΑ</vt:lpstr>
      <vt:lpstr>ΤΡΟΧΑΙΑ ΑΤΥΧΗΜΑΤΑ</vt:lpstr>
      <vt:lpstr>ΣΥΜΜΕΤΟΧΗ ΣΕ ΘΑΝΑΤΗΦΟΡΑ ΤΡΟΧΑΙΑ ΦΟΡΤΗΓΩΝ ΟΧΗΜΑΤΩΝ</vt:lpstr>
      <vt:lpstr>ΒΕΒΑΙΩΜΕΝΕΣ ΠΑΡΑΒΑΣΕΙΣ</vt:lpstr>
      <vt:lpstr> ΑΝΤΙΜΕΤΩΠΙΣΗ ΣΥΜΒΑΝΤΟΣ </vt:lpstr>
      <vt:lpstr> ΜΕΤΑ ΤΟ ΣΥΜΒΑΝ</vt:lpstr>
      <vt:lpstr>ΜΕΤΑ ΤΟ ΣΥΜΒΑΝ </vt:lpstr>
      <vt:lpstr>ΣΤΑΘΜΕΥΣΗ</vt:lpstr>
      <vt:lpstr>ΑΝΤΙΜΕΤΩΠΙΣΗ ΣΥΜΒΑΝΤΟΣ</vt:lpstr>
      <vt:lpstr>ΣΥΜΠΕΡΑΣΜΑ</vt:lpstr>
      <vt:lpstr>ΚΛΕΙΝΟΝΤΑΣ</vt:lpstr>
      <vt:lpstr>ΓΕΩΡΓΙΟΣ ΕΛΕΥΘΕΡΑΚΗΣ ΑΣΤΥΝΟΜΙΚΟΣ ΔΙΕΥΘΥΝΤΗΣ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ΕΛΛΗΝΙΚΗΣ ΑΣΤΥΝΟΜΙΑΣ</dc:title>
  <dc:creator>user</dc:creator>
  <cp:lastModifiedBy>user</cp:lastModifiedBy>
  <cp:revision>21</cp:revision>
  <dcterms:created xsi:type="dcterms:W3CDTF">2016-03-22T11:24:08Z</dcterms:created>
  <dcterms:modified xsi:type="dcterms:W3CDTF">2016-03-30T07:04:51Z</dcterms:modified>
</cp:coreProperties>
</file>